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Raleway Medium" charset="1" panose="00000000000000000000"/>
      <p:regular r:id="rId26"/>
    </p:embeddedFont>
    <p:embeddedFont>
      <p:font typeface="Raleway Semi-Bold" charset="1" panose="00000000000000000000"/>
      <p:regular r:id="rId27"/>
    </p:embeddedFont>
    <p:embeddedFont>
      <p:font typeface="Raleway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3142433"/>
            <a:ext cx="9710522" cy="345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86"/>
              </a:lnSpc>
            </a:pPr>
            <a:r>
              <a:rPr lang="en-US" sz="14540" spc="-668">
                <a:solidFill>
                  <a:srgbClr val="00694C"/>
                </a:solidFill>
                <a:latin typeface="Raleway Medium"/>
              </a:rPr>
              <a:t>Hotel</a:t>
            </a:r>
          </a:p>
          <a:p>
            <a:pPr algn="l" marL="0" indent="0" lvl="1">
              <a:lnSpc>
                <a:spcPts val="13086"/>
              </a:lnSpc>
            </a:pPr>
            <a:r>
              <a:rPr lang="en-US" sz="14540" spc="-668">
                <a:solidFill>
                  <a:srgbClr val="00694C"/>
                </a:solidFill>
                <a:latin typeface="Raleway Medium"/>
              </a:rPr>
              <a:t>Reservation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6611167"/>
            <a:ext cx="91795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SQL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Presented by Dabeer Ul Haq Qureshi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0682" y="2438672"/>
            <a:ext cx="8466636" cy="5409656"/>
          </a:xfrm>
          <a:custGeom>
            <a:avLst/>
            <a:gdLst/>
            <a:ahLst/>
            <a:cxnLst/>
            <a:rect r="r" b="b" t="t" l="l"/>
            <a:pathLst>
              <a:path h="5409656" w="8466636">
                <a:moveTo>
                  <a:pt x="0" y="0"/>
                </a:moveTo>
                <a:lnTo>
                  <a:pt x="8466636" y="0"/>
                </a:lnTo>
                <a:lnTo>
                  <a:pt x="8466636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1902083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6. How many reservations fall on a weekend (no_of_weekend_nights &gt; 0)?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7141" y="2884478"/>
            <a:ext cx="11673718" cy="4518044"/>
          </a:xfrm>
          <a:custGeom>
            <a:avLst/>
            <a:gdLst/>
            <a:ahLst/>
            <a:cxnLst/>
            <a:rect r="r" b="b" t="t" l="l"/>
            <a:pathLst>
              <a:path h="4518044" w="11673718">
                <a:moveTo>
                  <a:pt x="0" y="0"/>
                </a:moveTo>
                <a:lnTo>
                  <a:pt x="11673718" y="0"/>
                </a:lnTo>
                <a:lnTo>
                  <a:pt x="11673718" y="4518044"/>
                </a:lnTo>
                <a:lnTo>
                  <a:pt x="0" y="451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9647337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7. What is the highest and lowest lead time for reservations?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9655" y="2432150"/>
            <a:ext cx="6148691" cy="5422701"/>
          </a:xfrm>
          <a:custGeom>
            <a:avLst/>
            <a:gdLst/>
            <a:ahLst/>
            <a:cxnLst/>
            <a:rect r="r" b="b" t="t" l="l"/>
            <a:pathLst>
              <a:path h="5422701" w="6148691">
                <a:moveTo>
                  <a:pt x="0" y="0"/>
                </a:moveTo>
                <a:lnTo>
                  <a:pt x="6148690" y="0"/>
                </a:lnTo>
                <a:lnTo>
                  <a:pt x="6148690" y="5422700"/>
                </a:lnTo>
                <a:lnTo>
                  <a:pt x="0" y="542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0996017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8. What is the most common market segment type for reservations?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7986" y="2424364"/>
            <a:ext cx="8172028" cy="5438273"/>
          </a:xfrm>
          <a:custGeom>
            <a:avLst/>
            <a:gdLst/>
            <a:ahLst/>
            <a:cxnLst/>
            <a:rect r="r" b="b" t="t" l="l"/>
            <a:pathLst>
              <a:path h="5438273" w="8172028">
                <a:moveTo>
                  <a:pt x="0" y="0"/>
                </a:moveTo>
                <a:lnTo>
                  <a:pt x="8172028" y="0"/>
                </a:lnTo>
                <a:lnTo>
                  <a:pt x="8172028" y="5438272"/>
                </a:lnTo>
                <a:lnTo>
                  <a:pt x="0" y="543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0372725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9. How many reservations have a booking status of "Confirmed"?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6128" y="3006000"/>
            <a:ext cx="11715744" cy="4275000"/>
          </a:xfrm>
          <a:custGeom>
            <a:avLst/>
            <a:gdLst/>
            <a:ahLst/>
            <a:cxnLst/>
            <a:rect r="r" b="b" t="t" l="l"/>
            <a:pathLst>
              <a:path h="4275000" w="11715744">
                <a:moveTo>
                  <a:pt x="0" y="0"/>
                </a:moveTo>
                <a:lnTo>
                  <a:pt x="11715744" y="0"/>
                </a:lnTo>
                <a:lnTo>
                  <a:pt x="11715744" y="4275000"/>
                </a:lnTo>
                <a:lnTo>
                  <a:pt x="0" y="427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1923019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10. What is the total number of adults and children across all reservations?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2198" y="2642121"/>
            <a:ext cx="11363605" cy="5002758"/>
          </a:xfrm>
          <a:custGeom>
            <a:avLst/>
            <a:gdLst/>
            <a:ahLst/>
            <a:cxnLst/>
            <a:rect r="r" b="b" t="t" l="l"/>
            <a:pathLst>
              <a:path h="5002758" w="11363605">
                <a:moveTo>
                  <a:pt x="0" y="0"/>
                </a:moveTo>
                <a:lnTo>
                  <a:pt x="11363604" y="0"/>
                </a:lnTo>
                <a:lnTo>
                  <a:pt x="11363604" y="5002758"/>
                </a:lnTo>
                <a:lnTo>
                  <a:pt x="0" y="5002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827225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11. What is the average number of weekend nights for reservations involving children?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9326" y="2192319"/>
            <a:ext cx="10069348" cy="5902363"/>
          </a:xfrm>
          <a:custGeom>
            <a:avLst/>
            <a:gdLst/>
            <a:ahLst/>
            <a:cxnLst/>
            <a:rect r="r" b="b" t="t" l="l"/>
            <a:pathLst>
              <a:path h="5902363" w="10069348">
                <a:moveTo>
                  <a:pt x="0" y="0"/>
                </a:moveTo>
                <a:lnTo>
                  <a:pt x="10069348" y="0"/>
                </a:lnTo>
                <a:lnTo>
                  <a:pt x="10069348" y="5902362"/>
                </a:lnTo>
                <a:lnTo>
                  <a:pt x="0" y="5902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0620375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12. How many reservations were made in each month of the year?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4441" y="2189547"/>
            <a:ext cx="11779118" cy="5907907"/>
          </a:xfrm>
          <a:custGeom>
            <a:avLst/>
            <a:gdLst/>
            <a:ahLst/>
            <a:cxnLst/>
            <a:rect r="r" b="b" t="t" l="l"/>
            <a:pathLst>
              <a:path h="5907907" w="11779118">
                <a:moveTo>
                  <a:pt x="0" y="0"/>
                </a:moveTo>
                <a:lnTo>
                  <a:pt x="11779118" y="0"/>
                </a:lnTo>
                <a:lnTo>
                  <a:pt x="11779118" y="5907906"/>
                </a:lnTo>
                <a:lnTo>
                  <a:pt x="0" y="590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312555" cy="105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13. What do guests spend the average number of nights (both weekend and weekday) for each room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type?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7141" y="2663624"/>
            <a:ext cx="11673718" cy="4959753"/>
          </a:xfrm>
          <a:custGeom>
            <a:avLst/>
            <a:gdLst/>
            <a:ahLst/>
            <a:cxnLst/>
            <a:rect r="r" b="b" t="t" l="l"/>
            <a:pathLst>
              <a:path h="4959753" w="11673718">
                <a:moveTo>
                  <a:pt x="0" y="0"/>
                </a:moveTo>
                <a:lnTo>
                  <a:pt x="11673718" y="0"/>
                </a:lnTo>
                <a:lnTo>
                  <a:pt x="11673718" y="4959752"/>
                </a:lnTo>
                <a:lnTo>
                  <a:pt x="0" y="4959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2858" y="962025"/>
            <a:ext cx="16136442" cy="105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14. For reservations involving children, what is the most common room type, and what is the average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price for that room type?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8464" y="2616838"/>
            <a:ext cx="11611072" cy="5053324"/>
          </a:xfrm>
          <a:custGeom>
            <a:avLst/>
            <a:gdLst/>
            <a:ahLst/>
            <a:cxnLst/>
            <a:rect r="r" b="b" t="t" l="l"/>
            <a:pathLst>
              <a:path h="5053324" w="11611072">
                <a:moveTo>
                  <a:pt x="0" y="0"/>
                </a:moveTo>
                <a:lnTo>
                  <a:pt x="11611072" y="0"/>
                </a:lnTo>
                <a:lnTo>
                  <a:pt x="11611072" y="5053324"/>
                </a:lnTo>
                <a:lnTo>
                  <a:pt x="0" y="5053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3663017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15. Find the market segment type that generates the highest average price per room.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929408" y="1304925"/>
            <a:ext cx="7924800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Objective</a:t>
            </a:r>
          </a:p>
          <a:p>
            <a:pPr algn="l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        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408" y="4487651"/>
            <a:ext cx="9517379" cy="387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3"/>
              </a:lnSpc>
              <a:spcBef>
                <a:spcPct val="0"/>
              </a:spcBef>
            </a:pPr>
            <a:r>
              <a:rPr lang="en-US" sz="3652">
                <a:solidFill>
                  <a:srgbClr val="00694C"/>
                </a:solidFill>
                <a:latin typeface="Raleway Semi-Bold"/>
              </a:rPr>
              <a:t>Leverage SQL to analyze hotel reservation data, uncovering insights on guest preferences, booking trends, and operational factors. Provide data-driven insights for improved guest experiences and operational efficiency.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2754" y="4184650"/>
            <a:ext cx="6922493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spc="-459">
                <a:solidFill>
                  <a:srgbClr val="00694C"/>
                </a:solidFill>
                <a:latin typeface="Raleway Medium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342571" y="555427"/>
            <a:ext cx="5311329" cy="1705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98"/>
              </a:lnSpc>
            </a:pPr>
            <a:r>
              <a:rPr lang="en-US" sz="7109" spc="-327">
                <a:solidFill>
                  <a:srgbClr val="00694C"/>
                </a:solidFill>
                <a:latin typeface="Raleway Medium"/>
              </a:rPr>
              <a:t>Dataset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08027"/>
            <a:ext cx="15858606" cy="76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694C"/>
                </a:solidFill>
                <a:latin typeface="Raleway Semi-Bold"/>
              </a:rPr>
              <a:t>The dataset includes the following columns: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Booking_ID: A unique identifier for each hotel reservation.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no_of_adults: The number of adults in the reservation.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no_of_children: The number of children in the reservation.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no_of_weekend_nights: The number of nights in the reservation that fall 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694C"/>
                </a:solidFill>
                <a:latin typeface="Raleway"/>
              </a:rPr>
              <a:t>          </a:t>
            </a:r>
            <a:r>
              <a:rPr lang="en-US" sz="2699">
                <a:solidFill>
                  <a:srgbClr val="00694C"/>
                </a:solidFill>
                <a:latin typeface="Raleway Semi-Bold"/>
              </a:rPr>
              <a:t>weekends.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no_of_week_nights: The number of nights in the reservation that fall 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694C"/>
                </a:solidFill>
                <a:latin typeface="Raleway"/>
              </a:rPr>
              <a:t>          </a:t>
            </a:r>
            <a:r>
              <a:rPr lang="en-US" sz="2699">
                <a:solidFill>
                  <a:srgbClr val="00694C"/>
                </a:solidFill>
                <a:latin typeface="Raleway Semi-Bold"/>
              </a:rPr>
              <a:t>weekdays.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type_of_meal_plan: The meal plan chosen by the guests.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room_type_reserved: The type of room reserved by the guests.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lead_time: The number of days between booking and arrival.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arrival_date: The date of arrival.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market_segment_type: The market segment to which the reservation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694C"/>
                </a:solidFill>
                <a:latin typeface="Raleway"/>
              </a:rPr>
              <a:t>          </a:t>
            </a:r>
            <a:r>
              <a:rPr lang="en-US" sz="2699">
                <a:solidFill>
                  <a:srgbClr val="00694C"/>
                </a:solidFill>
                <a:latin typeface="Raleway Semi-Bold"/>
              </a:rPr>
              <a:t>belongs.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avg_price_per_room: The average price per room in the reservation.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694C"/>
                </a:solidFill>
                <a:latin typeface="Raleway Semi-Bold"/>
                <a:sym typeface="Raleway Semi-Bold"/>
              </a:rPr>
              <a:t> booking_status: The status of the booking.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504994" y="3754231"/>
            <a:ext cx="13278011" cy="248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000"/>
              </a:lnSpc>
            </a:pPr>
            <a:r>
              <a:rPr lang="en-US" sz="20000" spc="-920">
                <a:solidFill>
                  <a:srgbClr val="00694C"/>
                </a:solidFill>
                <a:latin typeface="Raleway Medium"/>
              </a:rPr>
              <a:t>THE TASKS!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9202" y="2454453"/>
            <a:ext cx="7689595" cy="5378094"/>
          </a:xfrm>
          <a:custGeom>
            <a:avLst/>
            <a:gdLst/>
            <a:ahLst/>
            <a:cxnLst/>
            <a:rect r="r" b="b" t="t" l="l"/>
            <a:pathLst>
              <a:path h="5378094" w="7689595">
                <a:moveTo>
                  <a:pt x="0" y="0"/>
                </a:moveTo>
                <a:lnTo>
                  <a:pt x="7689596" y="0"/>
                </a:lnTo>
                <a:lnTo>
                  <a:pt x="7689596" y="5378094"/>
                </a:lnTo>
                <a:lnTo>
                  <a:pt x="0" y="537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9238" y="962025"/>
            <a:ext cx="9276259" cy="105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1:  What is the total number of reservations in the dataset?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3780" y="2442600"/>
            <a:ext cx="6020441" cy="5401799"/>
          </a:xfrm>
          <a:custGeom>
            <a:avLst/>
            <a:gdLst/>
            <a:ahLst/>
            <a:cxnLst/>
            <a:rect r="r" b="b" t="t" l="l"/>
            <a:pathLst>
              <a:path h="5401799" w="6020441">
                <a:moveTo>
                  <a:pt x="0" y="0"/>
                </a:moveTo>
                <a:lnTo>
                  <a:pt x="6020440" y="0"/>
                </a:lnTo>
                <a:lnTo>
                  <a:pt x="6020440" y="5401800"/>
                </a:lnTo>
                <a:lnTo>
                  <a:pt x="0" y="540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4706" y="962025"/>
            <a:ext cx="8925322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2:  Which meal plan is the most popular among guests?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0810" y="2407644"/>
            <a:ext cx="9266379" cy="5471712"/>
          </a:xfrm>
          <a:custGeom>
            <a:avLst/>
            <a:gdLst/>
            <a:ahLst/>
            <a:cxnLst/>
            <a:rect r="r" b="b" t="t" l="l"/>
            <a:pathLst>
              <a:path h="5471712" w="9266379">
                <a:moveTo>
                  <a:pt x="0" y="0"/>
                </a:moveTo>
                <a:lnTo>
                  <a:pt x="9266380" y="0"/>
                </a:lnTo>
                <a:lnTo>
                  <a:pt x="9266380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1714957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3. What is the average price per room for reservations involving children?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7600" y="2227870"/>
            <a:ext cx="10972800" cy="5831259"/>
          </a:xfrm>
          <a:custGeom>
            <a:avLst/>
            <a:gdLst/>
            <a:ahLst/>
            <a:cxnLst/>
            <a:rect r="r" b="b" t="t" l="l"/>
            <a:pathLst>
              <a:path h="5831259" w="10972800">
                <a:moveTo>
                  <a:pt x="0" y="0"/>
                </a:moveTo>
                <a:lnTo>
                  <a:pt x="10972800" y="0"/>
                </a:lnTo>
                <a:lnTo>
                  <a:pt x="10972800" y="5831260"/>
                </a:lnTo>
                <a:lnTo>
                  <a:pt x="0" y="5831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4625836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4. How many reservations were made for the year 20XX (replace XX with the desired year)?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72083" y="2462412"/>
            <a:ext cx="6143835" cy="5362176"/>
          </a:xfrm>
          <a:custGeom>
            <a:avLst/>
            <a:gdLst/>
            <a:ahLst/>
            <a:cxnLst/>
            <a:rect r="r" b="b" t="t" l="l"/>
            <a:pathLst>
              <a:path h="5362176" w="6143835">
                <a:moveTo>
                  <a:pt x="0" y="0"/>
                </a:moveTo>
                <a:lnTo>
                  <a:pt x="6143834" y="0"/>
                </a:lnTo>
                <a:lnTo>
                  <a:pt x="6143834" y="5362176"/>
                </a:lnTo>
                <a:lnTo>
                  <a:pt x="0" y="536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8188821" cy="5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5. What is the most commonly booked room type?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DAGJITkipLY</dc:identifier>
  <dcterms:modified xsi:type="dcterms:W3CDTF">2011-08-01T06:04:30Z</dcterms:modified>
  <cp:revision>1</cp:revision>
  <dc:title>Green Modern Analysis of Results Presentation</dc:title>
</cp:coreProperties>
</file>